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Inter" panose="020B0604020202020204" charset="0"/>
      <p:regular r:id="rId18"/>
    </p:embeddedFont>
    <p:embeddedFont>
      <p:font typeface="Bricolage Grotesque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163"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90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4823579"/>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The Pulse of Cement: Analyzing Macroeconomic Influences</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5925" y="578168"/>
            <a:ext cx="5637014" cy="656987"/>
          </a:xfrm>
          <a:prstGeom prst="rect">
            <a:avLst/>
          </a:prstGeom>
          <a:noFill/>
          <a:ln/>
        </p:spPr>
        <p:txBody>
          <a:bodyPr wrap="none" lIns="0" tIns="0" rIns="0" bIns="0" rtlCol="0" anchor="t"/>
          <a:lstStyle/>
          <a:p>
            <a:pPr marL="0" indent="0" algn="l">
              <a:lnSpc>
                <a:spcPts val="5150"/>
              </a:lnSpc>
              <a:buNone/>
            </a:pPr>
            <a:r>
              <a:rPr lang="en-US" sz="4100" dirty="0">
                <a:solidFill>
                  <a:srgbClr val="2C2926"/>
                </a:solidFill>
                <a:latin typeface="Bricolage Grotesque Semi Bold" pitchFamily="34" charset="0"/>
                <a:ea typeface="Bricolage Grotesque Semi Bold" pitchFamily="34" charset="-122"/>
                <a:cs typeface="Bricolage Grotesque Semi Bold" pitchFamily="34" charset="-120"/>
              </a:rPr>
              <a:t>What the Data Tells Us</a:t>
            </a:r>
            <a:endParaRPr lang="en-US" sz="4100" dirty="0"/>
          </a:p>
        </p:txBody>
      </p:sp>
      <p:sp>
        <p:nvSpPr>
          <p:cNvPr id="3" name="Shape 1"/>
          <p:cNvSpPr/>
          <p:nvPr/>
        </p:nvSpPr>
        <p:spPr>
          <a:xfrm>
            <a:off x="735925" y="1655683"/>
            <a:ext cx="473035" cy="473035"/>
          </a:xfrm>
          <a:prstGeom prst="roundRect">
            <a:avLst>
              <a:gd name="adj" fmla="val 18670"/>
            </a:avLst>
          </a:prstGeom>
          <a:solidFill>
            <a:srgbClr val="FFFFFF"/>
          </a:solidFill>
          <a:ln w="7620">
            <a:solidFill>
              <a:srgbClr val="F8ECD3"/>
            </a:solidFill>
            <a:prstDash val="solid"/>
          </a:ln>
        </p:spPr>
      </p:sp>
      <p:sp>
        <p:nvSpPr>
          <p:cNvPr id="4" name="Text 2"/>
          <p:cNvSpPr/>
          <p:nvPr/>
        </p:nvSpPr>
        <p:spPr>
          <a:xfrm>
            <a:off x="1419225" y="1727954"/>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Strong Correlation</a:t>
            </a:r>
            <a:endParaRPr lang="en-US" sz="2050" dirty="0"/>
          </a:p>
        </p:txBody>
      </p:sp>
      <p:sp>
        <p:nvSpPr>
          <p:cNvPr id="5" name="Text 3"/>
          <p:cNvSpPr/>
          <p:nvPr/>
        </p:nvSpPr>
        <p:spPr>
          <a:xfrm>
            <a:off x="1419225" y="2182654"/>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C2926"/>
                </a:solidFill>
                <a:latin typeface="Inter" pitchFamily="34" charset="0"/>
                <a:ea typeface="Inter" pitchFamily="34" charset="-122"/>
                <a:cs typeface="Inter" pitchFamily="34" charset="-120"/>
              </a:rPr>
              <a:t>Cement sales and production are highly correlated with GDP growth.</a:t>
            </a:r>
            <a:endParaRPr lang="en-US" sz="1650" dirty="0"/>
          </a:p>
        </p:txBody>
      </p:sp>
      <p:sp>
        <p:nvSpPr>
          <p:cNvPr id="6" name="Shape 4"/>
          <p:cNvSpPr/>
          <p:nvPr/>
        </p:nvSpPr>
        <p:spPr>
          <a:xfrm>
            <a:off x="735925" y="2939534"/>
            <a:ext cx="473035" cy="473035"/>
          </a:xfrm>
          <a:prstGeom prst="roundRect">
            <a:avLst>
              <a:gd name="adj" fmla="val 18670"/>
            </a:avLst>
          </a:prstGeom>
          <a:solidFill>
            <a:srgbClr val="FFFFFF"/>
          </a:solidFill>
          <a:ln w="7620">
            <a:solidFill>
              <a:srgbClr val="F8ECD3"/>
            </a:solidFill>
            <a:prstDash val="solid"/>
          </a:ln>
        </p:spPr>
      </p:sp>
      <p:sp>
        <p:nvSpPr>
          <p:cNvPr id="7" name="Text 5"/>
          <p:cNvSpPr/>
          <p:nvPr/>
        </p:nvSpPr>
        <p:spPr>
          <a:xfrm>
            <a:off x="1419225" y="3011805"/>
            <a:ext cx="2770465" cy="328613"/>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Population as a Driver</a:t>
            </a:r>
            <a:endParaRPr lang="en-US" sz="2050" dirty="0"/>
          </a:p>
        </p:txBody>
      </p:sp>
      <p:sp>
        <p:nvSpPr>
          <p:cNvPr id="8" name="Text 6"/>
          <p:cNvSpPr/>
          <p:nvPr/>
        </p:nvSpPr>
        <p:spPr>
          <a:xfrm>
            <a:off x="1419225" y="3466505"/>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C2926"/>
                </a:solidFill>
                <a:latin typeface="Inter" pitchFamily="34" charset="0"/>
                <a:ea typeface="Inter" pitchFamily="34" charset="-122"/>
                <a:cs typeface="Inter" pitchFamily="34" charset="-120"/>
              </a:rPr>
              <a:t>Population increases generally correspond to higher cement demand, indicating consistent underlying growth.</a:t>
            </a:r>
            <a:endParaRPr lang="en-US" sz="1650" dirty="0"/>
          </a:p>
        </p:txBody>
      </p:sp>
      <p:sp>
        <p:nvSpPr>
          <p:cNvPr id="9" name="Shape 7"/>
          <p:cNvSpPr/>
          <p:nvPr/>
        </p:nvSpPr>
        <p:spPr>
          <a:xfrm>
            <a:off x="735925" y="4223385"/>
            <a:ext cx="473035" cy="473035"/>
          </a:xfrm>
          <a:prstGeom prst="roundRect">
            <a:avLst>
              <a:gd name="adj" fmla="val 18670"/>
            </a:avLst>
          </a:prstGeom>
          <a:solidFill>
            <a:srgbClr val="FFFFFF"/>
          </a:solidFill>
          <a:ln w="7620">
            <a:solidFill>
              <a:srgbClr val="F8ECD3"/>
            </a:solidFill>
            <a:prstDash val="solid"/>
          </a:ln>
        </p:spPr>
      </p:sp>
      <p:sp>
        <p:nvSpPr>
          <p:cNvPr id="10" name="Text 8"/>
          <p:cNvSpPr/>
          <p:nvPr/>
        </p:nvSpPr>
        <p:spPr>
          <a:xfrm>
            <a:off x="1419225" y="4295656"/>
            <a:ext cx="3045619" cy="328613"/>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Interest Rate Sensitivity</a:t>
            </a:r>
            <a:endParaRPr lang="en-US" sz="2050" dirty="0"/>
          </a:p>
        </p:txBody>
      </p:sp>
      <p:sp>
        <p:nvSpPr>
          <p:cNvPr id="11" name="Text 9"/>
          <p:cNvSpPr/>
          <p:nvPr/>
        </p:nvSpPr>
        <p:spPr>
          <a:xfrm>
            <a:off x="1419225" y="4750356"/>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C2926"/>
                </a:solidFill>
                <a:latin typeface="Inter" pitchFamily="34" charset="0"/>
                <a:ea typeface="Inter" pitchFamily="34" charset="-122"/>
                <a:cs typeface="Inter" pitchFamily="34" charset="-120"/>
              </a:rPr>
              <a:t>Higher interest rates show a tendency to dampen sales, suggesting a sensitivity to borrowing costs for projects.</a:t>
            </a:r>
            <a:endParaRPr lang="en-US" sz="1650" dirty="0"/>
          </a:p>
        </p:txBody>
      </p:sp>
      <p:sp>
        <p:nvSpPr>
          <p:cNvPr id="12" name="Shape 10"/>
          <p:cNvSpPr/>
          <p:nvPr/>
        </p:nvSpPr>
        <p:spPr>
          <a:xfrm>
            <a:off x="735925" y="5507236"/>
            <a:ext cx="473035" cy="473035"/>
          </a:xfrm>
          <a:prstGeom prst="roundRect">
            <a:avLst>
              <a:gd name="adj" fmla="val 18670"/>
            </a:avLst>
          </a:prstGeom>
          <a:solidFill>
            <a:srgbClr val="FFFFFF"/>
          </a:solidFill>
          <a:ln w="7620">
            <a:solidFill>
              <a:srgbClr val="F8ECD3"/>
            </a:solidFill>
            <a:prstDash val="solid"/>
          </a:ln>
        </p:spPr>
      </p:sp>
      <p:sp>
        <p:nvSpPr>
          <p:cNvPr id="13" name="Text 11"/>
          <p:cNvSpPr/>
          <p:nvPr/>
        </p:nvSpPr>
        <p:spPr>
          <a:xfrm>
            <a:off x="1419225" y="5579507"/>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Seasonal Patterns</a:t>
            </a:r>
            <a:endParaRPr lang="en-US" sz="2050" dirty="0"/>
          </a:p>
        </p:txBody>
      </p:sp>
      <p:sp>
        <p:nvSpPr>
          <p:cNvPr id="14" name="Text 12"/>
          <p:cNvSpPr/>
          <p:nvPr/>
        </p:nvSpPr>
        <p:spPr>
          <a:xfrm>
            <a:off x="1419225" y="6034207"/>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C2926"/>
                </a:solidFill>
                <a:latin typeface="Inter" pitchFamily="34" charset="0"/>
                <a:ea typeface="Inter" pitchFamily="34" charset="-122"/>
                <a:cs typeface="Inter" pitchFamily="34" charset="-120"/>
              </a:rPr>
              <a:t>Identified clear seasonal patterns in production and sales, likely tied to weather and construction cycles.</a:t>
            </a:r>
            <a:endParaRPr lang="en-US" sz="1650" dirty="0"/>
          </a:p>
        </p:txBody>
      </p:sp>
      <p:sp>
        <p:nvSpPr>
          <p:cNvPr id="15" name="Shape 13"/>
          <p:cNvSpPr/>
          <p:nvPr/>
        </p:nvSpPr>
        <p:spPr>
          <a:xfrm>
            <a:off x="735925" y="6791087"/>
            <a:ext cx="473035" cy="473035"/>
          </a:xfrm>
          <a:prstGeom prst="roundRect">
            <a:avLst>
              <a:gd name="adj" fmla="val 18670"/>
            </a:avLst>
          </a:prstGeom>
          <a:solidFill>
            <a:srgbClr val="FFFFFF"/>
          </a:solidFill>
          <a:ln w="7620">
            <a:solidFill>
              <a:srgbClr val="F8ECD3"/>
            </a:solidFill>
            <a:prstDash val="solid"/>
          </a:ln>
        </p:spPr>
      </p:sp>
      <p:sp>
        <p:nvSpPr>
          <p:cNvPr id="16" name="Text 14"/>
          <p:cNvSpPr/>
          <p:nvPr/>
        </p:nvSpPr>
        <p:spPr>
          <a:xfrm>
            <a:off x="1419225" y="6863358"/>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Data Gaps</a:t>
            </a:r>
            <a:endParaRPr lang="en-US" sz="2050" dirty="0"/>
          </a:p>
        </p:txBody>
      </p:sp>
      <p:sp>
        <p:nvSpPr>
          <p:cNvPr id="17" name="Text 15"/>
          <p:cNvSpPr/>
          <p:nvPr/>
        </p:nvSpPr>
        <p:spPr>
          <a:xfrm>
            <a:off x="1419225" y="7318058"/>
            <a:ext cx="12475250" cy="336352"/>
          </a:xfrm>
          <a:prstGeom prst="rect">
            <a:avLst/>
          </a:prstGeom>
          <a:noFill/>
          <a:ln/>
        </p:spPr>
        <p:txBody>
          <a:bodyPr wrap="none" lIns="0" tIns="0" rIns="0" bIns="0" rtlCol="0" anchor="t"/>
          <a:lstStyle/>
          <a:p>
            <a:pPr marL="0" indent="0" algn="l">
              <a:lnSpc>
                <a:spcPts val="2600"/>
              </a:lnSpc>
              <a:buNone/>
            </a:pPr>
            <a:r>
              <a:rPr lang="en-US" sz="1650" dirty="0">
                <a:solidFill>
                  <a:srgbClr val="2C2926"/>
                </a:solidFill>
                <a:latin typeface="Inter" pitchFamily="34" charset="0"/>
                <a:ea typeface="Inter" pitchFamily="34" charset="-122"/>
                <a:cs typeface="Inter" pitchFamily="34" charset="-120"/>
              </a:rPr>
              <a:t>Further analysis could benefit from more granular regional data for a deeper understanding.</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43915"/>
            <a:ext cx="945261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Key Insights: Answering Questions</a:t>
            </a:r>
            <a:endParaRPr lang="en-US" sz="4450" dirty="0"/>
          </a:p>
        </p:txBody>
      </p:sp>
      <p:sp>
        <p:nvSpPr>
          <p:cNvPr id="3" name="Shape 1"/>
          <p:cNvSpPr/>
          <p:nvPr/>
        </p:nvSpPr>
        <p:spPr>
          <a:xfrm>
            <a:off x="793790" y="2006322"/>
            <a:ext cx="4196358" cy="4398288"/>
          </a:xfrm>
          <a:prstGeom prst="roundRect">
            <a:avLst>
              <a:gd name="adj" fmla="val 2270"/>
            </a:avLst>
          </a:prstGeom>
          <a:solidFill>
            <a:srgbClr val="FFFFFF"/>
          </a:solidFill>
          <a:ln w="7620">
            <a:solidFill>
              <a:srgbClr val="F8ECD3"/>
            </a:solidFill>
            <a:prstDash val="solid"/>
          </a:ln>
        </p:spPr>
      </p:sp>
      <p:pic>
        <p:nvPicPr>
          <p:cNvPr id="4" name="Image 0" descr="preencoded.png"/>
          <p:cNvPicPr>
            <a:picLocks noChangeAspect="1"/>
          </p:cNvPicPr>
          <p:nvPr/>
        </p:nvPicPr>
        <p:blipFill>
          <a:blip r:embed="rId3"/>
          <a:stretch>
            <a:fillRect/>
          </a:stretch>
        </p:blipFill>
        <p:spPr>
          <a:xfrm>
            <a:off x="1028224" y="2240756"/>
            <a:ext cx="680442" cy="680442"/>
          </a:xfrm>
          <a:prstGeom prst="rect">
            <a:avLst/>
          </a:prstGeom>
        </p:spPr>
      </p:pic>
      <p:pic>
        <p:nvPicPr>
          <p:cNvPr id="5" name="Image 1" descr="preencoded.png"/>
          <p:cNvPicPr>
            <a:picLocks noChangeAspect="1"/>
          </p:cNvPicPr>
          <p:nvPr/>
        </p:nvPicPr>
        <p:blipFill>
          <a:blip r:embed="rId4"/>
          <a:stretch>
            <a:fillRect/>
          </a:stretch>
        </p:blipFill>
        <p:spPr>
          <a:xfrm>
            <a:off x="1215390" y="2389584"/>
            <a:ext cx="306110" cy="382667"/>
          </a:xfrm>
          <a:prstGeom prst="rect">
            <a:avLst/>
          </a:prstGeom>
        </p:spPr>
      </p:pic>
      <p:sp>
        <p:nvSpPr>
          <p:cNvPr id="6" name="Text 2"/>
          <p:cNvSpPr/>
          <p:nvPr/>
        </p:nvSpPr>
        <p:spPr>
          <a:xfrm>
            <a:off x="1028224" y="31480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Trends Over Time</a:t>
            </a:r>
            <a:endParaRPr lang="en-US" sz="2200" dirty="0"/>
          </a:p>
        </p:txBody>
      </p:sp>
      <p:sp>
        <p:nvSpPr>
          <p:cNvPr id="7" name="Text 3"/>
          <p:cNvSpPr/>
          <p:nvPr/>
        </p:nvSpPr>
        <p:spPr>
          <a:xfrm>
            <a:off x="1028224" y="3638431"/>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Cement production, sales, and demand exhibit clear seasonal patterns with an overall upward trajectory, suggesting consistent growth over the years.</a:t>
            </a:r>
            <a:endParaRPr lang="en-US" sz="1750" dirty="0"/>
          </a:p>
        </p:txBody>
      </p:sp>
      <p:sp>
        <p:nvSpPr>
          <p:cNvPr id="8" name="Shape 4"/>
          <p:cNvSpPr/>
          <p:nvPr/>
        </p:nvSpPr>
        <p:spPr>
          <a:xfrm>
            <a:off x="5216962" y="2006322"/>
            <a:ext cx="4196358" cy="4398288"/>
          </a:xfrm>
          <a:prstGeom prst="roundRect">
            <a:avLst>
              <a:gd name="adj" fmla="val 2270"/>
            </a:avLst>
          </a:prstGeom>
          <a:solidFill>
            <a:srgbClr val="FFFFFF"/>
          </a:solidFill>
          <a:ln w="7620">
            <a:solidFill>
              <a:srgbClr val="F8ECD3"/>
            </a:solidFill>
            <a:prstDash val="solid"/>
          </a:ln>
        </p:spPr>
      </p:sp>
      <p:pic>
        <p:nvPicPr>
          <p:cNvPr id="9" name="Image 2" descr="preencoded.png"/>
          <p:cNvPicPr>
            <a:picLocks noChangeAspect="1"/>
          </p:cNvPicPr>
          <p:nvPr/>
        </p:nvPicPr>
        <p:blipFill>
          <a:blip r:embed="rId5"/>
          <a:stretch>
            <a:fillRect/>
          </a:stretch>
        </p:blipFill>
        <p:spPr>
          <a:xfrm>
            <a:off x="5451396" y="2240756"/>
            <a:ext cx="680442" cy="680442"/>
          </a:xfrm>
          <a:prstGeom prst="rect">
            <a:avLst/>
          </a:prstGeom>
        </p:spPr>
      </p:pic>
      <p:pic>
        <p:nvPicPr>
          <p:cNvPr id="10" name="Image 3" descr="preencoded.png"/>
          <p:cNvPicPr>
            <a:picLocks noChangeAspect="1"/>
          </p:cNvPicPr>
          <p:nvPr/>
        </p:nvPicPr>
        <p:blipFill>
          <a:blip r:embed="rId6"/>
          <a:stretch>
            <a:fillRect/>
          </a:stretch>
        </p:blipFill>
        <p:spPr>
          <a:xfrm>
            <a:off x="5638562" y="2389584"/>
            <a:ext cx="306110" cy="382667"/>
          </a:xfrm>
          <a:prstGeom prst="rect">
            <a:avLst/>
          </a:prstGeom>
        </p:spPr>
      </p:pic>
      <p:sp>
        <p:nvSpPr>
          <p:cNvPr id="11" name="Text 5"/>
          <p:cNvSpPr/>
          <p:nvPr/>
        </p:nvSpPr>
        <p:spPr>
          <a:xfrm>
            <a:off x="5451396" y="3148013"/>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Correlation with GDP &amp; Population</a:t>
            </a:r>
            <a:endParaRPr lang="en-US" sz="2200" dirty="0"/>
          </a:p>
        </p:txBody>
      </p:sp>
      <p:sp>
        <p:nvSpPr>
          <p:cNvPr id="12" name="Text 6"/>
          <p:cNvSpPr/>
          <p:nvPr/>
        </p:nvSpPr>
        <p:spPr>
          <a:xfrm>
            <a:off x="5451396" y="3992761"/>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 strong positive correlation exists between GDP, population growth, and cement activity, indicating that economic expansion and demographic shifts directly drive industry performance.</a:t>
            </a:r>
            <a:endParaRPr lang="en-US" sz="1750" dirty="0"/>
          </a:p>
        </p:txBody>
      </p:sp>
      <p:sp>
        <p:nvSpPr>
          <p:cNvPr id="13" name="Shape 7"/>
          <p:cNvSpPr/>
          <p:nvPr/>
        </p:nvSpPr>
        <p:spPr>
          <a:xfrm>
            <a:off x="9640133" y="2006322"/>
            <a:ext cx="4196358" cy="4398288"/>
          </a:xfrm>
          <a:prstGeom prst="roundRect">
            <a:avLst>
              <a:gd name="adj" fmla="val 2270"/>
            </a:avLst>
          </a:prstGeom>
          <a:solidFill>
            <a:srgbClr val="FFFFFF"/>
          </a:solidFill>
          <a:ln w="7620">
            <a:solidFill>
              <a:srgbClr val="F8ECD3"/>
            </a:solidFill>
            <a:prstDash val="solid"/>
          </a:ln>
        </p:spPr>
      </p:sp>
      <p:pic>
        <p:nvPicPr>
          <p:cNvPr id="14" name="Image 4" descr="preencoded.png"/>
          <p:cNvPicPr>
            <a:picLocks noChangeAspect="1"/>
          </p:cNvPicPr>
          <p:nvPr/>
        </p:nvPicPr>
        <p:blipFill>
          <a:blip r:embed="rId7"/>
          <a:stretch>
            <a:fillRect/>
          </a:stretch>
        </p:blipFill>
        <p:spPr>
          <a:xfrm>
            <a:off x="9874568" y="2240756"/>
            <a:ext cx="680442" cy="680442"/>
          </a:xfrm>
          <a:prstGeom prst="rect">
            <a:avLst/>
          </a:prstGeom>
        </p:spPr>
      </p:pic>
      <p:pic>
        <p:nvPicPr>
          <p:cNvPr id="15" name="Image 5" descr="preencoded.png"/>
          <p:cNvPicPr>
            <a:picLocks noChangeAspect="1"/>
          </p:cNvPicPr>
          <p:nvPr/>
        </p:nvPicPr>
        <p:blipFill>
          <a:blip r:embed="rId8"/>
          <a:stretch>
            <a:fillRect/>
          </a:stretch>
        </p:blipFill>
        <p:spPr>
          <a:xfrm>
            <a:off x="10061734" y="2389584"/>
            <a:ext cx="306110" cy="382667"/>
          </a:xfrm>
          <a:prstGeom prst="rect">
            <a:avLst/>
          </a:prstGeom>
        </p:spPr>
      </p:pic>
      <p:sp>
        <p:nvSpPr>
          <p:cNvPr id="16" name="Text 8"/>
          <p:cNvSpPr/>
          <p:nvPr/>
        </p:nvSpPr>
        <p:spPr>
          <a:xfrm>
            <a:off x="9874568" y="3148013"/>
            <a:ext cx="3108603"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Interest Rate Influence</a:t>
            </a:r>
            <a:endParaRPr lang="en-US" sz="2200" dirty="0"/>
          </a:p>
        </p:txBody>
      </p:sp>
      <p:sp>
        <p:nvSpPr>
          <p:cNvPr id="17" name="Text 9"/>
          <p:cNvSpPr/>
          <p:nvPr/>
        </p:nvSpPr>
        <p:spPr>
          <a:xfrm>
            <a:off x="9874568" y="3638431"/>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Higher interest rates tend to dampen cement sales, highlighting the industry's sensitivity to borrowing costs and the broader financial environment for construction projects.</a:t>
            </a:r>
            <a:endParaRPr lang="en-US" sz="1750" dirty="0"/>
          </a:p>
        </p:txBody>
      </p:sp>
      <p:sp>
        <p:nvSpPr>
          <p:cNvPr id="18" name="Text 10"/>
          <p:cNvSpPr/>
          <p:nvPr/>
        </p:nvSpPr>
        <p:spPr>
          <a:xfrm>
            <a:off x="793790" y="66597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These findings confirm the significant impact of macroeconomic forces on the cement sector, providing a robust framework for future forecasting and strategic decisions.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17313"/>
            <a:ext cx="13042821" cy="2126337"/>
          </a:xfrm>
          <a:prstGeom prst="rect">
            <a:avLst/>
          </a:prstGeom>
          <a:noFill/>
          <a:ln/>
        </p:spPr>
        <p:txBody>
          <a:bodyPr wrap="squar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The Pulse of Cement: Analyzing Macroeconomic Influences on Production &amp; Sales</a:t>
            </a:r>
            <a:endParaRPr lang="en-US" sz="4450" dirty="0"/>
          </a:p>
        </p:txBody>
      </p:sp>
      <p:sp>
        <p:nvSpPr>
          <p:cNvPr id="3" name="Text 1"/>
          <p:cNvSpPr/>
          <p:nvPr/>
        </p:nvSpPr>
        <p:spPr>
          <a:xfrm>
            <a:off x="793790" y="4783812"/>
            <a:ext cx="11842433"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Customer Personality Analysis Project - Data Visualization &amp; Storytelling</a:t>
            </a:r>
            <a:endParaRPr lang="en-US" sz="2650" dirty="0"/>
          </a:p>
        </p:txBody>
      </p:sp>
      <p:sp>
        <p:nvSpPr>
          <p:cNvPr id="4" name="Text 2"/>
          <p:cNvSpPr/>
          <p:nvPr/>
        </p:nvSpPr>
        <p:spPr>
          <a:xfrm>
            <a:off x="793790" y="5549265"/>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C2926"/>
                </a:solidFill>
                <a:latin typeface="Inter" pitchFamily="34" charset="0"/>
                <a:ea typeface="Inter" pitchFamily="34" charset="-122"/>
                <a:cs typeface="Inter" pitchFamily="34" charset="-120"/>
              </a:rPr>
              <a:t>[Your Name] - Data Analyst Intern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23837"/>
            <a:ext cx="12328327"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Understanding the Cement Industry's Drivers</a:t>
            </a:r>
            <a:endParaRPr lang="en-US" sz="4450" dirty="0"/>
          </a:p>
        </p:txBody>
      </p:sp>
      <p:sp>
        <p:nvSpPr>
          <p:cNvPr id="3" name="Shape 1"/>
          <p:cNvSpPr/>
          <p:nvPr/>
        </p:nvSpPr>
        <p:spPr>
          <a:xfrm>
            <a:off x="793790" y="3286244"/>
            <a:ext cx="4196358" cy="2819519"/>
          </a:xfrm>
          <a:prstGeom prst="roundRect">
            <a:avLst>
              <a:gd name="adj" fmla="val 5189"/>
            </a:avLst>
          </a:prstGeom>
          <a:solidFill>
            <a:srgbClr val="FFFFFF">
              <a:alpha val="95000"/>
            </a:srgbClr>
          </a:solidFill>
          <a:ln w="30480">
            <a:solidFill>
              <a:srgbClr val="F8ECD3"/>
            </a:solidFill>
            <a:prstDash val="solid"/>
          </a:ln>
        </p:spPr>
      </p:sp>
      <p:pic>
        <p:nvPicPr>
          <p:cNvPr id="4" name="Image 0" descr="preencoded.png"/>
          <p:cNvPicPr>
            <a:picLocks noChangeAspect="1"/>
          </p:cNvPicPr>
          <p:nvPr/>
        </p:nvPicPr>
        <p:blipFill>
          <a:blip r:embed="rId3"/>
          <a:stretch>
            <a:fillRect/>
          </a:stretch>
        </p:blipFill>
        <p:spPr>
          <a:xfrm>
            <a:off x="763310" y="3286244"/>
            <a:ext cx="121920" cy="2819519"/>
          </a:xfrm>
          <a:prstGeom prst="rect">
            <a:avLst/>
          </a:prstGeom>
        </p:spPr>
      </p:pic>
      <p:sp>
        <p:nvSpPr>
          <p:cNvPr id="5" name="Text 2"/>
          <p:cNvSpPr/>
          <p:nvPr/>
        </p:nvSpPr>
        <p:spPr>
          <a:xfrm>
            <a:off x="1142524" y="35435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Challenge</a:t>
            </a:r>
            <a:endParaRPr lang="en-US" sz="2200" dirty="0"/>
          </a:p>
        </p:txBody>
      </p:sp>
      <p:sp>
        <p:nvSpPr>
          <p:cNvPr id="6" name="Text 3"/>
          <p:cNvSpPr/>
          <p:nvPr/>
        </p:nvSpPr>
        <p:spPr>
          <a:xfrm>
            <a:off x="1142524" y="4033957"/>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The cement industry is foundational to infrastructure and development, but its performance is highly sensitive to external economic forces.</a:t>
            </a:r>
            <a:endParaRPr lang="en-US" sz="1750" dirty="0"/>
          </a:p>
        </p:txBody>
      </p:sp>
      <p:sp>
        <p:nvSpPr>
          <p:cNvPr id="7" name="Shape 4"/>
          <p:cNvSpPr/>
          <p:nvPr/>
        </p:nvSpPr>
        <p:spPr>
          <a:xfrm>
            <a:off x="5216962" y="3286244"/>
            <a:ext cx="4196358" cy="2819519"/>
          </a:xfrm>
          <a:prstGeom prst="roundRect">
            <a:avLst>
              <a:gd name="adj" fmla="val 5189"/>
            </a:avLst>
          </a:prstGeom>
          <a:solidFill>
            <a:srgbClr val="FFFFFF">
              <a:alpha val="95000"/>
            </a:srgbClr>
          </a:solidFill>
          <a:ln w="30480">
            <a:solidFill>
              <a:srgbClr val="F8ECD3"/>
            </a:solidFill>
            <a:prstDash val="solid"/>
          </a:ln>
        </p:spPr>
      </p:sp>
      <p:pic>
        <p:nvPicPr>
          <p:cNvPr id="8" name="Image 1" descr="preencoded.png"/>
          <p:cNvPicPr>
            <a:picLocks noChangeAspect="1"/>
          </p:cNvPicPr>
          <p:nvPr/>
        </p:nvPicPr>
        <p:blipFill>
          <a:blip r:embed="rId3"/>
          <a:stretch>
            <a:fillRect/>
          </a:stretch>
        </p:blipFill>
        <p:spPr>
          <a:xfrm>
            <a:off x="5186482" y="3286244"/>
            <a:ext cx="121920" cy="2819519"/>
          </a:xfrm>
          <a:prstGeom prst="rect">
            <a:avLst/>
          </a:prstGeom>
        </p:spPr>
      </p:pic>
      <p:sp>
        <p:nvSpPr>
          <p:cNvPr id="9" name="Text 5"/>
          <p:cNvSpPr/>
          <p:nvPr/>
        </p:nvSpPr>
        <p:spPr>
          <a:xfrm>
            <a:off x="5565696" y="35435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Objective</a:t>
            </a:r>
            <a:endParaRPr lang="en-US" sz="2200" dirty="0"/>
          </a:p>
        </p:txBody>
      </p:sp>
      <p:sp>
        <p:nvSpPr>
          <p:cNvPr id="10" name="Text 6"/>
          <p:cNvSpPr/>
          <p:nvPr/>
        </p:nvSpPr>
        <p:spPr>
          <a:xfrm>
            <a:off x="5565696" y="4033957"/>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To identify and visualize how key macroeconomic indicators impact cement </a:t>
            </a:r>
            <a:r>
              <a:rPr lang="en-US" sz="1750" b="1" dirty="0">
                <a:solidFill>
                  <a:srgbClr val="2C2926"/>
                </a:solidFill>
                <a:latin typeface="Inter" pitchFamily="34" charset="0"/>
                <a:ea typeface="Inter" pitchFamily="34" charset="-122"/>
                <a:cs typeface="Inter" pitchFamily="34" charset="-120"/>
              </a:rPr>
              <a:t>production</a:t>
            </a:r>
            <a:r>
              <a:rPr lang="en-US" sz="1750" dirty="0">
                <a:solidFill>
                  <a:srgbClr val="2C2926"/>
                </a:solidFill>
                <a:latin typeface="Inter" pitchFamily="34" charset="0"/>
                <a:ea typeface="Inter" pitchFamily="34" charset="-122"/>
                <a:cs typeface="Inter" pitchFamily="34" charset="-120"/>
              </a:rPr>
              <a:t>, </a:t>
            </a:r>
            <a:r>
              <a:rPr lang="en-US" sz="1750" b="1" dirty="0">
                <a:solidFill>
                  <a:srgbClr val="2C2926"/>
                </a:solidFill>
                <a:latin typeface="Inter" pitchFamily="34" charset="0"/>
                <a:ea typeface="Inter" pitchFamily="34" charset="-122"/>
                <a:cs typeface="Inter" pitchFamily="34" charset="-120"/>
              </a:rPr>
              <a:t>sales</a:t>
            </a:r>
            <a:r>
              <a:rPr lang="en-US" sz="1750" dirty="0">
                <a:solidFill>
                  <a:srgbClr val="2C2926"/>
                </a:solidFill>
                <a:latin typeface="Inter" pitchFamily="34" charset="0"/>
                <a:ea typeface="Inter" pitchFamily="34" charset="-122"/>
                <a:cs typeface="Inter" pitchFamily="34" charset="-120"/>
              </a:rPr>
              <a:t>, and </a:t>
            </a:r>
            <a:r>
              <a:rPr lang="en-US" sz="1750" b="1" dirty="0">
                <a:solidFill>
                  <a:srgbClr val="2C2926"/>
                </a:solidFill>
                <a:latin typeface="Inter" pitchFamily="34" charset="0"/>
                <a:ea typeface="Inter" pitchFamily="34" charset="-122"/>
                <a:cs typeface="Inter" pitchFamily="34" charset="-120"/>
              </a:rPr>
              <a:t>demand</a:t>
            </a:r>
            <a:r>
              <a:rPr lang="en-US" sz="1750" dirty="0">
                <a:solidFill>
                  <a:srgbClr val="2C2926"/>
                </a:solidFill>
                <a:latin typeface="Inter" pitchFamily="34" charset="0"/>
                <a:ea typeface="Inter" pitchFamily="34" charset="-122"/>
                <a:cs typeface="Inter" pitchFamily="34" charset="-120"/>
              </a:rPr>
              <a:t>.</a:t>
            </a:r>
            <a:endParaRPr lang="en-US" sz="1750" dirty="0"/>
          </a:p>
        </p:txBody>
      </p:sp>
      <p:sp>
        <p:nvSpPr>
          <p:cNvPr id="11" name="Shape 7"/>
          <p:cNvSpPr/>
          <p:nvPr/>
        </p:nvSpPr>
        <p:spPr>
          <a:xfrm>
            <a:off x="9640133" y="3286244"/>
            <a:ext cx="4196358" cy="2819519"/>
          </a:xfrm>
          <a:prstGeom prst="roundRect">
            <a:avLst>
              <a:gd name="adj" fmla="val 5189"/>
            </a:avLst>
          </a:prstGeom>
          <a:solidFill>
            <a:srgbClr val="FFFFFF">
              <a:alpha val="95000"/>
            </a:srgbClr>
          </a:solidFill>
          <a:ln w="30480">
            <a:solidFill>
              <a:srgbClr val="F8ECD3"/>
            </a:solidFill>
            <a:prstDash val="solid"/>
          </a:ln>
        </p:spPr>
      </p:sp>
      <p:pic>
        <p:nvPicPr>
          <p:cNvPr id="12" name="Image 2" descr="preencoded.png"/>
          <p:cNvPicPr>
            <a:picLocks noChangeAspect="1"/>
          </p:cNvPicPr>
          <p:nvPr/>
        </p:nvPicPr>
        <p:blipFill>
          <a:blip r:embed="rId3"/>
          <a:stretch>
            <a:fillRect/>
          </a:stretch>
        </p:blipFill>
        <p:spPr>
          <a:xfrm>
            <a:off x="9609653" y="3286244"/>
            <a:ext cx="121920" cy="2819519"/>
          </a:xfrm>
          <a:prstGeom prst="rect">
            <a:avLst/>
          </a:prstGeom>
        </p:spPr>
      </p:pic>
      <p:sp>
        <p:nvSpPr>
          <p:cNvPr id="13" name="Text 8"/>
          <p:cNvSpPr/>
          <p:nvPr/>
        </p:nvSpPr>
        <p:spPr>
          <a:xfrm>
            <a:off x="9988868" y="35435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Goal</a:t>
            </a:r>
            <a:endParaRPr lang="en-US" sz="2200" dirty="0"/>
          </a:p>
        </p:txBody>
      </p:sp>
      <p:sp>
        <p:nvSpPr>
          <p:cNvPr id="14" name="Text 9"/>
          <p:cNvSpPr/>
          <p:nvPr/>
        </p:nvSpPr>
        <p:spPr>
          <a:xfrm>
            <a:off x="9988868" y="4033957"/>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Provide data-driven insights to better understand market dynamics and inform strategic planning.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47224" y="807125"/>
            <a:ext cx="4623078" cy="577810"/>
          </a:xfrm>
          <a:prstGeom prst="rect">
            <a:avLst/>
          </a:prstGeom>
          <a:noFill/>
          <a:ln/>
        </p:spPr>
        <p:txBody>
          <a:bodyPr wrap="none" lIns="0" tIns="0" rIns="0" bIns="0" rtlCol="0" anchor="t"/>
          <a:lstStyle/>
          <a:p>
            <a:pPr marL="0" indent="0" algn="l">
              <a:lnSpc>
                <a:spcPts val="4550"/>
              </a:lnSpc>
              <a:buNone/>
            </a:pPr>
            <a:r>
              <a:rPr lang="en-US" sz="3600" dirty="0">
                <a:solidFill>
                  <a:srgbClr val="2C2926"/>
                </a:solidFill>
                <a:latin typeface="Bricolage Grotesque Semi Bold" pitchFamily="34" charset="0"/>
                <a:ea typeface="Bricolage Grotesque Semi Bold" pitchFamily="34" charset="-122"/>
                <a:cs typeface="Bricolage Grotesque Semi Bold" pitchFamily="34" charset="-120"/>
              </a:rPr>
              <a:t>Our Data at a Glance</a:t>
            </a:r>
            <a:endParaRPr lang="en-US" sz="3600" dirty="0"/>
          </a:p>
        </p:txBody>
      </p:sp>
      <p:sp>
        <p:nvSpPr>
          <p:cNvPr id="4" name="Text 1"/>
          <p:cNvSpPr/>
          <p:nvPr/>
        </p:nvSpPr>
        <p:spPr>
          <a:xfrm>
            <a:off x="647224" y="1662232"/>
            <a:ext cx="6811208" cy="462201"/>
          </a:xfrm>
          <a:prstGeom prst="rect">
            <a:avLst/>
          </a:prstGeom>
          <a:noFill/>
          <a:ln/>
        </p:spPr>
        <p:txBody>
          <a:bodyPr wrap="none" lIns="0" tIns="0" rIns="0" bIns="0" rtlCol="0" anchor="t"/>
          <a:lstStyle/>
          <a:p>
            <a:pPr marL="0" indent="0" algn="l">
              <a:lnSpc>
                <a:spcPts val="3600"/>
              </a:lnSpc>
              <a:buNone/>
            </a:pPr>
            <a:r>
              <a:rPr lang="en-US" sz="2900" dirty="0">
                <a:solidFill>
                  <a:srgbClr val="2C2926"/>
                </a:solidFill>
                <a:latin typeface="Bricolage Grotesque Semi Bold" pitchFamily="34" charset="0"/>
                <a:ea typeface="Bricolage Grotesque Semi Bold" pitchFamily="34" charset="-122"/>
                <a:cs typeface="Bricolage Grotesque Semi Bold" pitchFamily="34" charset="-120"/>
              </a:rPr>
              <a:t>The Dataset: What We're Working With</a:t>
            </a:r>
            <a:endParaRPr lang="en-US" sz="2900" dirty="0"/>
          </a:p>
        </p:txBody>
      </p:sp>
      <p:sp>
        <p:nvSpPr>
          <p:cNvPr id="5" name="Text 2"/>
          <p:cNvSpPr/>
          <p:nvPr/>
        </p:nvSpPr>
        <p:spPr>
          <a:xfrm>
            <a:off x="647224" y="2568059"/>
            <a:ext cx="3699272" cy="295751"/>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2C2926"/>
                </a:solidFill>
                <a:latin typeface="Inter" pitchFamily="34" charset="0"/>
                <a:ea typeface="Inter" pitchFamily="34" charset="-122"/>
                <a:cs typeface="Inter" pitchFamily="34" charset="-120"/>
              </a:rPr>
              <a:t>Source</a:t>
            </a:r>
            <a:r>
              <a:rPr lang="en-US" sz="1450" dirty="0">
                <a:solidFill>
                  <a:srgbClr val="2C2926"/>
                </a:solidFill>
                <a:latin typeface="Inter" pitchFamily="34" charset="0"/>
                <a:ea typeface="Inter" pitchFamily="34" charset="-122"/>
                <a:cs typeface="Inter" pitchFamily="34" charset="-120"/>
              </a:rPr>
              <a:t>: 89cement data.csv</a:t>
            </a:r>
            <a:endParaRPr lang="en-US" sz="1450" dirty="0"/>
          </a:p>
        </p:txBody>
      </p:sp>
      <p:sp>
        <p:nvSpPr>
          <p:cNvPr id="6" name="Text 3"/>
          <p:cNvSpPr/>
          <p:nvPr/>
        </p:nvSpPr>
        <p:spPr>
          <a:xfrm>
            <a:off x="647224" y="2928461"/>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926"/>
                </a:solidFill>
                <a:latin typeface="Inter" pitchFamily="34" charset="0"/>
                <a:ea typeface="Inter" pitchFamily="34" charset="-122"/>
                <a:cs typeface="Inter" pitchFamily="34" charset="-120"/>
              </a:rPr>
              <a:t>Timeframe</a:t>
            </a:r>
            <a:r>
              <a:rPr lang="en-US" sz="1450" dirty="0">
                <a:solidFill>
                  <a:srgbClr val="2C2926"/>
                </a:solidFill>
                <a:latin typeface="Inter" pitchFamily="34" charset="0"/>
                <a:ea typeface="Inter" pitchFamily="34" charset="-122"/>
                <a:cs typeface="Inter" pitchFamily="34" charset="-120"/>
              </a:rPr>
              <a:t>: Monthly data over a significant period.</a:t>
            </a:r>
            <a:endParaRPr lang="en-US" sz="1450" dirty="0"/>
          </a:p>
        </p:txBody>
      </p:sp>
      <p:sp>
        <p:nvSpPr>
          <p:cNvPr id="7" name="Text 4"/>
          <p:cNvSpPr/>
          <p:nvPr/>
        </p:nvSpPr>
        <p:spPr>
          <a:xfrm>
            <a:off x="647224" y="3584615"/>
            <a:ext cx="3699272" cy="1183005"/>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926"/>
                </a:solidFill>
                <a:latin typeface="Inter" pitchFamily="34" charset="0"/>
                <a:ea typeface="Inter" pitchFamily="34" charset="-122"/>
                <a:cs typeface="Inter" pitchFamily="34" charset="-120"/>
              </a:rPr>
              <a:t>Initial Preparation</a:t>
            </a:r>
            <a:r>
              <a:rPr lang="en-US" sz="1450" dirty="0">
                <a:solidFill>
                  <a:srgbClr val="2C2926"/>
                </a:solidFill>
                <a:latin typeface="Inter" pitchFamily="34" charset="0"/>
                <a:ea typeface="Inter" pitchFamily="34" charset="-122"/>
                <a:cs typeface="Inter" pitchFamily="34" charset="-120"/>
              </a:rPr>
              <a:t>: Data cleaning performed in Power BI's Power Query Editor to ensure accuracy and consistency.</a:t>
            </a:r>
            <a:endParaRPr lang="en-US" sz="1450" dirty="0"/>
          </a:p>
        </p:txBody>
      </p:sp>
      <p:sp>
        <p:nvSpPr>
          <p:cNvPr id="8" name="Text 5"/>
          <p:cNvSpPr/>
          <p:nvPr/>
        </p:nvSpPr>
        <p:spPr>
          <a:xfrm>
            <a:off x="4805124" y="2586633"/>
            <a:ext cx="2311479" cy="288846"/>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Key Variables:</a:t>
            </a:r>
            <a:endParaRPr lang="en-US" sz="1800" dirty="0"/>
          </a:p>
        </p:txBody>
      </p:sp>
      <p:sp>
        <p:nvSpPr>
          <p:cNvPr id="9" name="Text 6"/>
          <p:cNvSpPr/>
          <p:nvPr/>
        </p:nvSpPr>
        <p:spPr>
          <a:xfrm>
            <a:off x="4805124" y="3060383"/>
            <a:ext cx="3699272" cy="295751"/>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Month: Time series indicator.</a:t>
            </a:r>
            <a:endParaRPr lang="en-US" sz="1450" dirty="0"/>
          </a:p>
        </p:txBody>
      </p:sp>
      <p:sp>
        <p:nvSpPr>
          <p:cNvPr id="10" name="Text 7"/>
          <p:cNvSpPr/>
          <p:nvPr/>
        </p:nvSpPr>
        <p:spPr>
          <a:xfrm>
            <a:off x="4805124" y="3420785"/>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Production: Monthly cement production volume.</a:t>
            </a:r>
            <a:endParaRPr lang="en-US" sz="1450" dirty="0"/>
          </a:p>
        </p:txBody>
      </p:sp>
      <p:sp>
        <p:nvSpPr>
          <p:cNvPr id="11" name="Text 8"/>
          <p:cNvSpPr/>
          <p:nvPr/>
        </p:nvSpPr>
        <p:spPr>
          <a:xfrm>
            <a:off x="4805124" y="4076938"/>
            <a:ext cx="3699272" cy="295751"/>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Sales: Monthly cement sales volume.</a:t>
            </a:r>
            <a:endParaRPr lang="en-US" sz="1450" dirty="0"/>
          </a:p>
        </p:txBody>
      </p:sp>
      <p:sp>
        <p:nvSpPr>
          <p:cNvPr id="12" name="Text 9"/>
          <p:cNvSpPr/>
          <p:nvPr/>
        </p:nvSpPr>
        <p:spPr>
          <a:xfrm>
            <a:off x="4805124" y="4437340"/>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Demand: Estimated market demand for cement.</a:t>
            </a:r>
            <a:endParaRPr lang="en-US" sz="1450" dirty="0"/>
          </a:p>
        </p:txBody>
      </p:sp>
      <p:sp>
        <p:nvSpPr>
          <p:cNvPr id="13" name="Text 10"/>
          <p:cNvSpPr/>
          <p:nvPr/>
        </p:nvSpPr>
        <p:spPr>
          <a:xfrm>
            <a:off x="4805124" y="5093494"/>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Population: National population figures.</a:t>
            </a:r>
            <a:endParaRPr lang="en-US" sz="1450" dirty="0"/>
          </a:p>
        </p:txBody>
      </p:sp>
      <p:sp>
        <p:nvSpPr>
          <p:cNvPr id="14" name="Text 11"/>
          <p:cNvSpPr/>
          <p:nvPr/>
        </p:nvSpPr>
        <p:spPr>
          <a:xfrm>
            <a:off x="4805124" y="5749647"/>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GDP: Gross Domestic Product, indicating economic health.</a:t>
            </a:r>
            <a:endParaRPr lang="en-US" sz="1450" dirty="0"/>
          </a:p>
        </p:txBody>
      </p:sp>
      <p:sp>
        <p:nvSpPr>
          <p:cNvPr id="15" name="Text 12"/>
          <p:cNvSpPr/>
          <p:nvPr/>
        </p:nvSpPr>
        <p:spPr>
          <a:xfrm>
            <a:off x="4805124" y="6405801"/>
            <a:ext cx="3699272" cy="591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Disbursement: Government or other financial disbursements.</a:t>
            </a:r>
            <a:endParaRPr lang="en-US" sz="1450" dirty="0"/>
          </a:p>
        </p:txBody>
      </p:sp>
      <p:sp>
        <p:nvSpPr>
          <p:cNvPr id="16" name="Text 13"/>
          <p:cNvSpPr/>
          <p:nvPr/>
        </p:nvSpPr>
        <p:spPr>
          <a:xfrm>
            <a:off x="4805124" y="7061954"/>
            <a:ext cx="3699272" cy="295751"/>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Interest rate: Prevailing interest rates.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97443" y="390882"/>
            <a:ext cx="7082909" cy="444222"/>
          </a:xfrm>
          <a:prstGeom prst="rect">
            <a:avLst/>
          </a:prstGeom>
          <a:noFill/>
          <a:ln/>
        </p:spPr>
        <p:txBody>
          <a:bodyPr wrap="none" lIns="0" tIns="0" rIns="0" bIns="0" rtlCol="0" anchor="t"/>
          <a:lstStyle/>
          <a:p>
            <a:pPr marL="0" indent="0" algn="l">
              <a:lnSpc>
                <a:spcPts val="3450"/>
              </a:lnSpc>
              <a:buNone/>
            </a:pPr>
            <a:r>
              <a:rPr lang="en-US" sz="2750" dirty="0">
                <a:solidFill>
                  <a:srgbClr val="2C2926"/>
                </a:solidFill>
                <a:latin typeface="Bricolage Grotesque Semi Bold" pitchFamily="34" charset="0"/>
                <a:ea typeface="Bricolage Grotesque Semi Bold" pitchFamily="34" charset="-122"/>
                <a:cs typeface="Bricolage Grotesque Semi Bold" pitchFamily="34" charset="-120"/>
              </a:rPr>
              <a:t>Cement's Rhythmic Flow: Monthly Trends</a:t>
            </a:r>
            <a:endParaRPr lang="en-US" sz="2750" dirty="0"/>
          </a:p>
        </p:txBody>
      </p:sp>
      <p:pic>
        <p:nvPicPr>
          <p:cNvPr id="3" name="Image 0" descr="preencoded.png"/>
          <p:cNvPicPr>
            <a:picLocks noChangeAspect="1"/>
          </p:cNvPicPr>
          <p:nvPr/>
        </p:nvPicPr>
        <p:blipFill>
          <a:blip r:embed="rId3"/>
          <a:stretch>
            <a:fillRect/>
          </a:stretch>
        </p:blipFill>
        <p:spPr>
          <a:xfrm>
            <a:off x="497443" y="1119307"/>
            <a:ext cx="13635514" cy="7209353"/>
          </a:xfrm>
          <a:prstGeom prst="rect">
            <a:avLst/>
          </a:prstGeom>
        </p:spPr>
      </p:pic>
      <p:sp>
        <p:nvSpPr>
          <p:cNvPr id="4" name="Shape 1"/>
          <p:cNvSpPr/>
          <p:nvPr/>
        </p:nvSpPr>
        <p:spPr>
          <a:xfrm>
            <a:off x="4008834" y="8328660"/>
            <a:ext cx="142042" cy="142042"/>
          </a:xfrm>
          <a:prstGeom prst="roundRect">
            <a:avLst>
              <a:gd name="adj" fmla="val 12875"/>
            </a:avLst>
          </a:prstGeom>
          <a:solidFill>
            <a:srgbClr val="42300B"/>
          </a:solidFill>
          <a:ln/>
        </p:spPr>
      </p:sp>
      <p:sp>
        <p:nvSpPr>
          <p:cNvPr id="5" name="Text 2"/>
          <p:cNvSpPr/>
          <p:nvPr/>
        </p:nvSpPr>
        <p:spPr>
          <a:xfrm>
            <a:off x="4211836" y="8328660"/>
            <a:ext cx="729139" cy="142161"/>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Production</a:t>
            </a:r>
            <a:endParaRPr lang="en-US" sz="1100" dirty="0"/>
          </a:p>
        </p:txBody>
      </p:sp>
      <p:sp>
        <p:nvSpPr>
          <p:cNvPr id="6" name="Shape 3"/>
          <p:cNvSpPr/>
          <p:nvPr/>
        </p:nvSpPr>
        <p:spPr>
          <a:xfrm>
            <a:off x="7032069" y="8328660"/>
            <a:ext cx="142042" cy="142042"/>
          </a:xfrm>
          <a:prstGeom prst="roundRect">
            <a:avLst>
              <a:gd name="adj" fmla="val 12875"/>
            </a:avLst>
          </a:prstGeom>
          <a:solidFill>
            <a:srgbClr val="684C11"/>
          </a:solidFill>
          <a:ln/>
        </p:spPr>
      </p:sp>
      <p:sp>
        <p:nvSpPr>
          <p:cNvPr id="7" name="Text 4"/>
          <p:cNvSpPr/>
          <p:nvPr/>
        </p:nvSpPr>
        <p:spPr>
          <a:xfrm>
            <a:off x="7235071" y="8328660"/>
            <a:ext cx="363141" cy="142161"/>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Sales</a:t>
            </a:r>
            <a:endParaRPr lang="en-US" sz="1100" dirty="0"/>
          </a:p>
        </p:txBody>
      </p:sp>
      <p:sp>
        <p:nvSpPr>
          <p:cNvPr id="8" name="Shape 5"/>
          <p:cNvSpPr/>
          <p:nvPr/>
        </p:nvSpPr>
        <p:spPr>
          <a:xfrm>
            <a:off x="9689306" y="8328660"/>
            <a:ext cx="142042" cy="142042"/>
          </a:xfrm>
          <a:prstGeom prst="roundRect">
            <a:avLst>
              <a:gd name="adj" fmla="val 12875"/>
            </a:avLst>
          </a:prstGeom>
          <a:solidFill>
            <a:srgbClr val="8E6817"/>
          </a:solidFill>
          <a:ln/>
        </p:spPr>
      </p:sp>
      <p:sp>
        <p:nvSpPr>
          <p:cNvPr id="9" name="Text 6"/>
          <p:cNvSpPr/>
          <p:nvPr/>
        </p:nvSpPr>
        <p:spPr>
          <a:xfrm>
            <a:off x="9892308" y="8328660"/>
            <a:ext cx="560427" cy="142161"/>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Demand</a:t>
            </a:r>
            <a:endParaRPr lang="en-US" sz="1100" dirty="0"/>
          </a:p>
        </p:txBody>
      </p:sp>
      <p:sp>
        <p:nvSpPr>
          <p:cNvPr id="10" name="Text 7"/>
          <p:cNvSpPr/>
          <p:nvPr/>
        </p:nvSpPr>
        <p:spPr>
          <a:xfrm>
            <a:off x="497443" y="8915043"/>
            <a:ext cx="13635514" cy="454819"/>
          </a:xfrm>
          <a:prstGeom prst="rect">
            <a:avLst/>
          </a:prstGeom>
          <a:noFill/>
          <a:ln/>
        </p:spPr>
        <p:txBody>
          <a:bodyPr wrap="square" lIns="0" tIns="0" rIns="0" bIns="0" rtlCol="0" anchor="t"/>
          <a:lstStyle/>
          <a:p>
            <a:pPr marL="0" indent="0" algn="l">
              <a:lnSpc>
                <a:spcPts val="1750"/>
              </a:lnSpc>
              <a:buNone/>
            </a:pPr>
            <a:r>
              <a:rPr lang="en-US" sz="1100" b="1" dirty="0">
                <a:solidFill>
                  <a:srgbClr val="2C2926"/>
                </a:solidFill>
                <a:latin typeface="Inter" pitchFamily="34" charset="0"/>
                <a:ea typeface="Inter" pitchFamily="34" charset="-122"/>
                <a:cs typeface="Inter" pitchFamily="34" charset="-120"/>
              </a:rPr>
              <a:t>Story</a:t>
            </a:r>
            <a:r>
              <a:rPr lang="en-US" sz="1100" dirty="0">
                <a:solidFill>
                  <a:srgbClr val="2C2926"/>
                </a:solidFill>
                <a:latin typeface="Inter" pitchFamily="34" charset="0"/>
                <a:ea typeface="Inter" pitchFamily="34" charset="-122"/>
                <a:cs typeface="Inter" pitchFamily="34" charset="-120"/>
              </a:rPr>
              <a:t>: Observe the cyclical patterns and overall trajectory of the cement market. Are sales consistently meeting demand? How does production react to changes in demand? Are there seasonal fluctuations?</a:t>
            </a:r>
            <a:endParaRPr lang="en-US" sz="1100" dirty="0"/>
          </a:p>
        </p:txBody>
      </p:sp>
      <p:sp>
        <p:nvSpPr>
          <p:cNvPr id="11" name="Text 8"/>
          <p:cNvSpPr/>
          <p:nvPr/>
        </p:nvSpPr>
        <p:spPr>
          <a:xfrm>
            <a:off x="497443" y="9529763"/>
            <a:ext cx="13635514" cy="227409"/>
          </a:xfrm>
          <a:prstGeom prst="rect">
            <a:avLst/>
          </a:prstGeom>
          <a:noFill/>
          <a:ln/>
        </p:spPr>
        <p:txBody>
          <a:bodyPr wrap="none" lIns="0" tIns="0" rIns="0" bIns="0" rtlCol="0" anchor="t"/>
          <a:lstStyle/>
          <a:p>
            <a:pPr marL="0" indent="0" algn="l">
              <a:lnSpc>
                <a:spcPts val="1750"/>
              </a:lnSpc>
              <a:buNone/>
            </a:pPr>
            <a:r>
              <a:rPr lang="en-US" sz="1100" b="1" dirty="0">
                <a:solidFill>
                  <a:srgbClr val="2C2926"/>
                </a:solidFill>
                <a:latin typeface="Inter" pitchFamily="34" charset="0"/>
                <a:ea typeface="Inter" pitchFamily="34" charset="-122"/>
                <a:cs typeface="Inter" pitchFamily="34" charset="-120"/>
              </a:rPr>
              <a:t>Insight</a:t>
            </a:r>
            <a:r>
              <a:rPr lang="en-US" sz="1100" dirty="0">
                <a:solidFill>
                  <a:srgbClr val="2C2926"/>
                </a:solidFill>
                <a:latin typeface="Inter" pitchFamily="34" charset="0"/>
                <a:ea typeface="Inter" pitchFamily="34" charset="-122"/>
                <a:cs typeface="Inter" pitchFamily="34" charset="-120"/>
              </a:rPr>
              <a:t>: This chart sets the baseline, showing the core performance of the industry before we layer in external factors.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4957" y="475298"/>
            <a:ext cx="7570113" cy="540068"/>
          </a:xfrm>
          <a:prstGeom prst="rect">
            <a:avLst/>
          </a:prstGeom>
          <a:noFill/>
          <a:ln/>
        </p:spPr>
        <p:txBody>
          <a:bodyPr wrap="none" lIns="0" tIns="0" rIns="0" bIns="0" rtlCol="0" anchor="t"/>
          <a:lstStyle/>
          <a:p>
            <a:pPr marL="0" indent="0" algn="l">
              <a:lnSpc>
                <a:spcPts val="4250"/>
              </a:lnSpc>
              <a:buNone/>
            </a:pPr>
            <a:r>
              <a:rPr lang="en-US" sz="3400" dirty="0">
                <a:solidFill>
                  <a:srgbClr val="2C2926"/>
                </a:solidFill>
                <a:latin typeface="Bricolage Grotesque Semi Bold" pitchFamily="34" charset="0"/>
                <a:ea typeface="Bricolage Grotesque Semi Bold" pitchFamily="34" charset="-122"/>
                <a:cs typeface="Bricolage Grotesque Semi Bold" pitchFamily="34" charset="-120"/>
              </a:rPr>
              <a:t>Economic Growth &amp; Cement Activity</a:t>
            </a:r>
            <a:endParaRPr lang="en-US" sz="3400" dirty="0"/>
          </a:p>
        </p:txBody>
      </p:sp>
      <p:pic>
        <p:nvPicPr>
          <p:cNvPr id="3" name="Image 0" descr="preencoded.png"/>
          <p:cNvPicPr>
            <a:picLocks noChangeAspect="1"/>
          </p:cNvPicPr>
          <p:nvPr/>
        </p:nvPicPr>
        <p:blipFill>
          <a:blip r:embed="rId3"/>
          <a:stretch>
            <a:fillRect/>
          </a:stretch>
        </p:blipFill>
        <p:spPr>
          <a:xfrm>
            <a:off x="1138595" y="1361003"/>
            <a:ext cx="12353092" cy="5762744"/>
          </a:xfrm>
          <a:prstGeom prst="rect">
            <a:avLst/>
          </a:prstGeom>
        </p:spPr>
      </p:pic>
      <p:pic>
        <p:nvPicPr>
          <p:cNvPr id="4" name="Image 1" descr="preencoded.png"/>
          <p:cNvPicPr>
            <a:picLocks noChangeAspect="1"/>
          </p:cNvPicPr>
          <p:nvPr/>
        </p:nvPicPr>
        <p:blipFill>
          <a:blip r:embed="rId4"/>
          <a:stretch>
            <a:fillRect/>
          </a:stretch>
        </p:blipFill>
        <p:spPr>
          <a:xfrm>
            <a:off x="6558563" y="5545097"/>
            <a:ext cx="671019" cy="671019"/>
          </a:xfrm>
          <a:prstGeom prst="rect">
            <a:avLst/>
          </a:prstGeom>
        </p:spPr>
      </p:pic>
      <p:sp>
        <p:nvSpPr>
          <p:cNvPr id="5" name="Text 1"/>
          <p:cNvSpPr/>
          <p:nvPr/>
        </p:nvSpPr>
        <p:spPr>
          <a:xfrm>
            <a:off x="3328655" y="5544049"/>
            <a:ext cx="3019585" cy="377448"/>
          </a:xfrm>
          <a:prstGeom prst="rect">
            <a:avLst/>
          </a:prstGeom>
          <a:noFill/>
          <a:ln/>
        </p:spPr>
        <p:txBody>
          <a:bodyPr wrap="none" lIns="0" tIns="0" rIns="0" bIns="0" rtlCol="0" anchor="t"/>
          <a:lstStyle/>
          <a:p>
            <a:pPr marL="0" indent="0" algn="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Cement Sales</a:t>
            </a:r>
            <a:endParaRPr lang="en-US" sz="1350" dirty="0"/>
          </a:p>
        </p:txBody>
      </p:sp>
      <p:sp>
        <p:nvSpPr>
          <p:cNvPr id="6" name="Text 2"/>
          <p:cNvSpPr/>
          <p:nvPr/>
        </p:nvSpPr>
        <p:spPr>
          <a:xfrm>
            <a:off x="1436382" y="6028860"/>
            <a:ext cx="4911859" cy="301958"/>
          </a:xfrm>
          <a:prstGeom prst="rect">
            <a:avLst/>
          </a:prstGeom>
          <a:noFill/>
          <a:ln/>
        </p:spPr>
        <p:txBody>
          <a:bodyPr wrap="none" lIns="0" tIns="0" rIns="0" bIns="0" rtlCol="0" anchor="t"/>
          <a:lstStyle/>
          <a:p>
            <a:pPr marL="0" indent="0" algn="r">
              <a:lnSpc>
                <a:spcPts val="1350"/>
              </a:lnSpc>
              <a:buNone/>
            </a:pPr>
            <a:r>
              <a:rPr lang="en-US" sz="1050" dirty="0">
                <a:solidFill>
                  <a:srgbClr val="2C2926"/>
                </a:solidFill>
                <a:latin typeface="Inter" pitchFamily="34" charset="0"/>
                <a:ea typeface="Inter" pitchFamily="34" charset="-122"/>
                <a:cs typeface="Inter" pitchFamily="34" charset="-120"/>
              </a:rPr>
              <a:t>Market demand driven by GDP levels.</a:t>
            </a:r>
            <a:endParaRPr lang="en-US" sz="1050" dirty="0"/>
          </a:p>
        </p:txBody>
      </p:sp>
      <p:pic>
        <p:nvPicPr>
          <p:cNvPr id="7" name="Image 2" descr="preencoded.png"/>
          <p:cNvPicPr>
            <a:picLocks noChangeAspect="1"/>
          </p:cNvPicPr>
          <p:nvPr/>
        </p:nvPicPr>
        <p:blipFill>
          <a:blip r:embed="rId5"/>
          <a:stretch>
            <a:fillRect/>
          </a:stretch>
        </p:blipFill>
        <p:spPr>
          <a:xfrm>
            <a:off x="6596518" y="3463890"/>
            <a:ext cx="671019" cy="671019"/>
          </a:xfrm>
          <a:prstGeom prst="rect">
            <a:avLst/>
          </a:prstGeom>
        </p:spPr>
      </p:pic>
      <p:sp>
        <p:nvSpPr>
          <p:cNvPr id="8" name="Text 3"/>
          <p:cNvSpPr/>
          <p:nvPr/>
        </p:nvSpPr>
        <p:spPr>
          <a:xfrm>
            <a:off x="3328655" y="3463890"/>
            <a:ext cx="3019585" cy="377448"/>
          </a:xfrm>
          <a:prstGeom prst="rect">
            <a:avLst/>
          </a:prstGeom>
          <a:noFill/>
          <a:ln/>
        </p:spPr>
        <p:txBody>
          <a:bodyPr wrap="none" lIns="0" tIns="0" rIns="0" bIns="0" rtlCol="0" anchor="t"/>
          <a:lstStyle/>
          <a:p>
            <a:pPr marL="0" indent="0" algn="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Cement Production</a:t>
            </a:r>
            <a:endParaRPr lang="en-US" sz="1350" dirty="0"/>
          </a:p>
        </p:txBody>
      </p:sp>
      <p:sp>
        <p:nvSpPr>
          <p:cNvPr id="9" name="Text 4"/>
          <p:cNvSpPr/>
          <p:nvPr/>
        </p:nvSpPr>
        <p:spPr>
          <a:xfrm>
            <a:off x="1436382" y="3948701"/>
            <a:ext cx="4911859" cy="301958"/>
          </a:xfrm>
          <a:prstGeom prst="rect">
            <a:avLst/>
          </a:prstGeom>
          <a:noFill/>
          <a:ln/>
        </p:spPr>
        <p:txBody>
          <a:bodyPr wrap="none" lIns="0" tIns="0" rIns="0" bIns="0" rtlCol="0" anchor="t"/>
          <a:lstStyle/>
          <a:p>
            <a:pPr marL="0" indent="0" algn="r">
              <a:lnSpc>
                <a:spcPts val="1350"/>
              </a:lnSpc>
              <a:buNone/>
            </a:pPr>
            <a:r>
              <a:rPr lang="en-US" sz="1050" dirty="0">
                <a:solidFill>
                  <a:srgbClr val="2C2926"/>
                </a:solidFill>
                <a:latin typeface="Inter" pitchFamily="34" charset="0"/>
                <a:ea typeface="Inter" pitchFamily="34" charset="-122"/>
                <a:cs typeface="Inter" pitchFamily="34" charset="-120"/>
              </a:rPr>
              <a:t>Output influenced by economic growth.</a:t>
            </a:r>
            <a:endParaRPr lang="en-US" sz="1050" dirty="0"/>
          </a:p>
        </p:txBody>
      </p:sp>
      <p:pic>
        <p:nvPicPr>
          <p:cNvPr id="10" name="Image 3" descr="preencoded.png"/>
          <p:cNvPicPr>
            <a:picLocks noChangeAspect="1"/>
          </p:cNvPicPr>
          <p:nvPr/>
        </p:nvPicPr>
        <p:blipFill>
          <a:blip r:embed="rId6"/>
          <a:stretch>
            <a:fillRect/>
          </a:stretch>
        </p:blipFill>
        <p:spPr>
          <a:xfrm>
            <a:off x="7777511" y="1598457"/>
            <a:ext cx="671019" cy="671019"/>
          </a:xfrm>
          <a:prstGeom prst="rect">
            <a:avLst/>
          </a:prstGeom>
        </p:spPr>
      </p:pic>
      <p:sp>
        <p:nvSpPr>
          <p:cNvPr id="11" name="Text 5"/>
          <p:cNvSpPr/>
          <p:nvPr/>
        </p:nvSpPr>
        <p:spPr>
          <a:xfrm>
            <a:off x="4509649" y="1598457"/>
            <a:ext cx="3019585" cy="377448"/>
          </a:xfrm>
          <a:prstGeom prst="rect">
            <a:avLst/>
          </a:prstGeom>
          <a:noFill/>
          <a:ln/>
        </p:spPr>
        <p:txBody>
          <a:bodyPr wrap="none" lIns="0" tIns="0" rIns="0" bIns="0" rtlCol="0" anchor="t"/>
          <a:lstStyle/>
          <a:p>
            <a:pPr marL="0" indent="0" algn="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Country's GDP</a:t>
            </a:r>
            <a:endParaRPr lang="en-US" sz="1350" dirty="0"/>
          </a:p>
        </p:txBody>
      </p:sp>
      <p:sp>
        <p:nvSpPr>
          <p:cNvPr id="12" name="Text 6"/>
          <p:cNvSpPr/>
          <p:nvPr/>
        </p:nvSpPr>
        <p:spPr>
          <a:xfrm>
            <a:off x="2617375" y="2083268"/>
            <a:ext cx="4911859" cy="301959"/>
          </a:xfrm>
          <a:prstGeom prst="rect">
            <a:avLst/>
          </a:prstGeom>
          <a:noFill/>
          <a:ln/>
        </p:spPr>
        <p:txBody>
          <a:bodyPr wrap="none" lIns="0" tIns="0" rIns="0" bIns="0" rtlCol="0" anchor="t"/>
          <a:lstStyle/>
          <a:p>
            <a:pPr marL="0" indent="0" algn="r">
              <a:lnSpc>
                <a:spcPts val="1350"/>
              </a:lnSpc>
              <a:buNone/>
            </a:pPr>
            <a:r>
              <a:rPr lang="en-US" sz="1050" dirty="0">
                <a:solidFill>
                  <a:srgbClr val="2C2926"/>
                </a:solidFill>
                <a:latin typeface="Inter" pitchFamily="34" charset="0"/>
                <a:ea typeface="Inter" pitchFamily="34" charset="-122"/>
                <a:cs typeface="Inter" pitchFamily="34" charset="-120"/>
              </a:rPr>
              <a:t>Central focus of economic activity.</a:t>
            </a:r>
            <a:endParaRPr lang="en-US" sz="1050" dirty="0"/>
          </a:p>
        </p:txBody>
      </p:sp>
      <p:sp>
        <p:nvSpPr>
          <p:cNvPr id="13" name="Text 7"/>
          <p:cNvSpPr/>
          <p:nvPr/>
        </p:nvSpPr>
        <p:spPr>
          <a:xfrm>
            <a:off x="604957" y="7318177"/>
            <a:ext cx="13420487" cy="553164"/>
          </a:xfrm>
          <a:prstGeom prst="rect">
            <a:avLst/>
          </a:prstGeom>
          <a:noFill/>
          <a:ln/>
        </p:spPr>
        <p:txBody>
          <a:bodyPr wrap="square" lIns="0" tIns="0" rIns="0" bIns="0" rtlCol="0" anchor="t"/>
          <a:lstStyle/>
          <a:p>
            <a:pPr marL="0" indent="0" algn="l">
              <a:lnSpc>
                <a:spcPts val="2150"/>
              </a:lnSpc>
              <a:buNone/>
            </a:pPr>
            <a:r>
              <a:rPr lang="en-US" sz="1350" b="1" dirty="0">
                <a:solidFill>
                  <a:srgbClr val="2C2926"/>
                </a:solidFill>
                <a:latin typeface="Inter" pitchFamily="34" charset="0"/>
                <a:ea typeface="Inter" pitchFamily="34" charset="-122"/>
                <a:cs typeface="Inter" pitchFamily="34" charset="-120"/>
              </a:rPr>
              <a:t>Story</a:t>
            </a:r>
            <a:r>
              <a:rPr lang="en-US" sz="1350" dirty="0">
                <a:solidFill>
                  <a:srgbClr val="2C2926"/>
                </a:solidFill>
                <a:latin typeface="Inter" pitchFamily="34" charset="0"/>
                <a:ea typeface="Inter" pitchFamily="34" charset="-122"/>
                <a:cs typeface="Inter" pitchFamily="34" charset="-120"/>
              </a:rPr>
              <a:t>: Explore the direct relationship between the country's economic output and the cement industry's activity. Does higher GDP correlate with increased production and sales? What is the strength and direction of this relationship?</a:t>
            </a:r>
            <a:endParaRPr lang="en-US" sz="1350" dirty="0"/>
          </a:p>
        </p:txBody>
      </p:sp>
      <p:sp>
        <p:nvSpPr>
          <p:cNvPr id="14" name="Text 8"/>
          <p:cNvSpPr/>
          <p:nvPr/>
        </p:nvSpPr>
        <p:spPr>
          <a:xfrm>
            <a:off x="604957" y="8065770"/>
            <a:ext cx="13420487" cy="276582"/>
          </a:xfrm>
          <a:prstGeom prst="rect">
            <a:avLst/>
          </a:prstGeom>
          <a:noFill/>
          <a:ln/>
        </p:spPr>
        <p:txBody>
          <a:bodyPr wrap="none" lIns="0" tIns="0" rIns="0" bIns="0" rtlCol="0" anchor="t"/>
          <a:lstStyle/>
          <a:p>
            <a:pPr marL="0" indent="0" algn="l">
              <a:lnSpc>
                <a:spcPts val="2150"/>
              </a:lnSpc>
              <a:buNone/>
            </a:pPr>
            <a:r>
              <a:rPr lang="en-US" sz="1350" b="1" dirty="0">
                <a:solidFill>
                  <a:srgbClr val="2C2926"/>
                </a:solidFill>
                <a:latin typeface="Inter" pitchFamily="34" charset="0"/>
                <a:ea typeface="Inter" pitchFamily="34" charset="-122"/>
                <a:cs typeface="Inter" pitchFamily="34" charset="-120"/>
              </a:rPr>
              <a:t>Insight</a:t>
            </a:r>
            <a:r>
              <a:rPr lang="en-US" sz="1350" dirty="0">
                <a:solidFill>
                  <a:srgbClr val="2C2926"/>
                </a:solidFill>
                <a:latin typeface="Inter" pitchFamily="34" charset="0"/>
                <a:ea typeface="Inter" pitchFamily="34" charset="-122"/>
                <a:cs typeface="Inter" pitchFamily="34" charset="-120"/>
              </a:rPr>
              <a:t>: A strong positive correlation would indicate that as the economy grows, so does the need for cement, driven by construction and infrastructure projects.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10046137" cy="644366"/>
          </a:xfrm>
          <a:prstGeom prst="rect">
            <a:avLst/>
          </a:prstGeom>
          <a:noFill/>
          <a:ln/>
        </p:spPr>
        <p:txBody>
          <a:bodyPr wrap="none" lIns="0" tIns="0" rIns="0" bIns="0" rtlCol="0" anchor="t"/>
          <a:lstStyle/>
          <a:p>
            <a:pPr marL="0" indent="0" algn="l">
              <a:lnSpc>
                <a:spcPts val="5050"/>
              </a:lnSpc>
              <a:buNone/>
            </a:pPr>
            <a:r>
              <a:rPr lang="en-US" sz="4050" dirty="0">
                <a:solidFill>
                  <a:srgbClr val="2C2926"/>
                </a:solidFill>
                <a:latin typeface="Bricolage Grotesque Semi Bold" pitchFamily="34" charset="0"/>
                <a:ea typeface="Bricolage Grotesque Semi Bold" pitchFamily="34" charset="-122"/>
                <a:cs typeface="Bricolage Grotesque Semi Bold" pitchFamily="34" charset="-120"/>
              </a:rPr>
              <a:t>Population Dynamics &amp; Cement Demand</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989767"/>
          </a:xfrm>
          <a:prstGeom prst="rect">
            <a:avLst/>
          </a:prstGeom>
          <a:noFill/>
          <a:ln/>
        </p:spPr>
        <p:txBody>
          <a:bodyPr wrap="square" lIns="0" tIns="0" rIns="0" bIns="0" rtlCol="0" anchor="t"/>
          <a:lstStyle/>
          <a:p>
            <a:pPr marL="0" indent="0" algn="l">
              <a:lnSpc>
                <a:spcPts val="2550"/>
              </a:lnSpc>
              <a:buNone/>
            </a:pPr>
            <a:r>
              <a:rPr lang="en-US" sz="1600" b="1" dirty="0">
                <a:solidFill>
                  <a:srgbClr val="2C2926"/>
                </a:solidFill>
                <a:latin typeface="Inter" pitchFamily="34" charset="0"/>
                <a:ea typeface="Inter" pitchFamily="34" charset="-122"/>
                <a:cs typeface="Inter" pitchFamily="34" charset="-120"/>
              </a:rPr>
              <a:t>Story</a:t>
            </a:r>
            <a:r>
              <a:rPr lang="en-US" sz="1600" dirty="0">
                <a:solidFill>
                  <a:srgbClr val="2C2926"/>
                </a:solidFill>
                <a:latin typeface="Inter" pitchFamily="34" charset="0"/>
                <a:ea typeface="Inter" pitchFamily="34" charset="-122"/>
                <a:cs typeface="Inter" pitchFamily="34" charset="-120"/>
              </a:rPr>
              <a:t>: Investigate if a growing population directly translates into higher demand and sales for cement. Does more people mean more housing, more infrastructure, and thus more cement?</a:t>
            </a:r>
            <a:endParaRPr lang="en-US" sz="1600" dirty="0"/>
          </a:p>
        </p:txBody>
      </p:sp>
      <p:sp>
        <p:nvSpPr>
          <p:cNvPr id="5" name="Text 2"/>
          <p:cNvSpPr/>
          <p:nvPr/>
        </p:nvSpPr>
        <p:spPr>
          <a:xfrm>
            <a:off x="7574280" y="2881313"/>
            <a:ext cx="6342102" cy="989767"/>
          </a:xfrm>
          <a:prstGeom prst="rect">
            <a:avLst/>
          </a:prstGeom>
          <a:noFill/>
          <a:ln/>
        </p:spPr>
        <p:txBody>
          <a:bodyPr wrap="square" lIns="0" tIns="0" rIns="0" bIns="0" rtlCol="0" anchor="t"/>
          <a:lstStyle/>
          <a:p>
            <a:pPr marL="0" indent="0" algn="l">
              <a:lnSpc>
                <a:spcPts val="2550"/>
              </a:lnSpc>
              <a:buNone/>
            </a:pPr>
            <a:r>
              <a:rPr lang="en-US" sz="1600" b="1" dirty="0">
                <a:solidFill>
                  <a:srgbClr val="2C2926"/>
                </a:solidFill>
                <a:latin typeface="Inter" pitchFamily="34" charset="0"/>
                <a:ea typeface="Inter" pitchFamily="34" charset="-122"/>
                <a:cs typeface="Inter" pitchFamily="34" charset="-120"/>
              </a:rPr>
              <a:t>Insight</a:t>
            </a:r>
            <a:r>
              <a:rPr lang="en-US" sz="1600" dirty="0">
                <a:solidFill>
                  <a:srgbClr val="2C2926"/>
                </a:solidFill>
                <a:latin typeface="Inter" pitchFamily="34" charset="0"/>
                <a:ea typeface="Inter" pitchFamily="34" charset="-122"/>
                <a:cs typeface="Inter" pitchFamily="34" charset="-120"/>
              </a:rPr>
              <a:t>: Population growth is a fundamental driver of construction, and this visualization helps quantify its direct impact on cement consumption.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8034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Cost of Money: Interest Rate Effects</a:t>
            </a:r>
            <a:endParaRPr lang="en-US" sz="4450" dirty="0"/>
          </a:p>
        </p:txBody>
      </p:sp>
      <p:sp>
        <p:nvSpPr>
          <p:cNvPr id="4" name="Text 1"/>
          <p:cNvSpPr/>
          <p:nvPr/>
        </p:nvSpPr>
        <p:spPr>
          <a:xfrm>
            <a:off x="1133951" y="2901315"/>
            <a:ext cx="7216259" cy="1133951"/>
          </a:xfrm>
          <a:prstGeom prst="rect">
            <a:avLst/>
          </a:prstGeom>
          <a:noFill/>
          <a:ln/>
        </p:spPr>
        <p:txBody>
          <a:bodyPr wrap="square" lIns="0" tIns="0" rIns="0" bIns="0" rtlCol="0" anchor="t"/>
          <a:lstStyle/>
          <a:p>
            <a:pPr marL="0" indent="0" algn="l">
              <a:lnSpc>
                <a:spcPts val="445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Interest Rates &amp; Sales Performance</a:t>
            </a:r>
            <a:endParaRPr lang="en-US" sz="3550" dirty="0"/>
          </a:p>
        </p:txBody>
      </p:sp>
      <p:sp>
        <p:nvSpPr>
          <p:cNvPr id="5" name="Text 2"/>
          <p:cNvSpPr/>
          <p:nvPr/>
        </p:nvSpPr>
        <p:spPr>
          <a:xfrm>
            <a:off x="1133951" y="4375428"/>
            <a:ext cx="7216259" cy="1451610"/>
          </a:xfrm>
          <a:prstGeom prst="rect">
            <a:avLst/>
          </a:prstGeom>
          <a:noFill/>
          <a:ln/>
        </p:spPr>
        <p:txBody>
          <a:bodyPr wrap="square" lIns="0" tIns="0" rIns="0" bIns="0" rtlCol="0" anchor="t"/>
          <a:lstStyle/>
          <a:p>
            <a:pPr marL="0" indent="0" algn="l">
              <a:lnSpc>
                <a:spcPts val="2850"/>
              </a:lnSpc>
              <a:buNone/>
            </a:pPr>
            <a:r>
              <a:rPr lang="en-US" sz="1750" b="1" dirty="0">
                <a:solidFill>
                  <a:srgbClr val="2C2926"/>
                </a:solidFill>
                <a:latin typeface="Inter" pitchFamily="34" charset="0"/>
                <a:ea typeface="Inter" pitchFamily="34" charset="-122"/>
                <a:cs typeface="Inter" pitchFamily="34" charset="-120"/>
              </a:rPr>
              <a:t>Story</a:t>
            </a:r>
            <a:r>
              <a:rPr lang="en-US" sz="1750" dirty="0">
                <a:solidFill>
                  <a:srgbClr val="2C2926"/>
                </a:solidFill>
                <a:latin typeface="Inter" pitchFamily="34" charset="0"/>
                <a:ea typeface="Inter" pitchFamily="34" charset="-122"/>
                <a:cs typeface="Inter" pitchFamily="34" charset="-120"/>
              </a:rPr>
              <a:t>: Analyze how borrowing costs might influence consumer and business spending on construction, ultimately affecting cement sales. Do higher interest rates lead to a slowdown in sales? Is there an inverse relationship?</a:t>
            </a:r>
            <a:endParaRPr lang="en-US" sz="1750" dirty="0"/>
          </a:p>
        </p:txBody>
      </p:sp>
      <p:sp>
        <p:nvSpPr>
          <p:cNvPr id="6" name="Text 3"/>
          <p:cNvSpPr/>
          <p:nvPr/>
        </p:nvSpPr>
        <p:spPr>
          <a:xfrm>
            <a:off x="1133951" y="6082189"/>
            <a:ext cx="7216259" cy="1088708"/>
          </a:xfrm>
          <a:prstGeom prst="rect">
            <a:avLst/>
          </a:prstGeom>
          <a:noFill/>
          <a:ln/>
        </p:spPr>
        <p:txBody>
          <a:bodyPr wrap="square" lIns="0" tIns="0" rIns="0" bIns="0" rtlCol="0" anchor="t"/>
          <a:lstStyle/>
          <a:p>
            <a:pPr marL="0" indent="0" algn="l">
              <a:lnSpc>
                <a:spcPts val="2850"/>
              </a:lnSpc>
              <a:buNone/>
            </a:pPr>
            <a:r>
              <a:rPr lang="en-US" sz="1750" b="1" dirty="0">
                <a:solidFill>
                  <a:srgbClr val="2C2926"/>
                </a:solidFill>
                <a:latin typeface="Inter" pitchFamily="34" charset="0"/>
                <a:ea typeface="Inter" pitchFamily="34" charset="-122"/>
                <a:cs typeface="Inter" pitchFamily="34" charset="-120"/>
              </a:rPr>
              <a:t>Insight</a:t>
            </a:r>
            <a:r>
              <a:rPr lang="en-US" sz="1750" dirty="0">
                <a:solidFill>
                  <a:srgbClr val="2C2926"/>
                </a:solidFill>
                <a:latin typeface="Inter" pitchFamily="34" charset="0"/>
                <a:ea typeface="Inter" pitchFamily="34" charset="-122"/>
                <a:cs typeface="Inter" pitchFamily="34" charset="-120"/>
              </a:rPr>
              <a:t>: Interest rates affect the cost of loans for construction projects. Understanding this relationship is crucial for forecasting sales.</a:t>
            </a:r>
            <a:endParaRPr lang="en-US" sz="1750" dirty="0"/>
          </a:p>
        </p:txBody>
      </p:sp>
      <p:sp>
        <p:nvSpPr>
          <p:cNvPr id="7" name="Shape 4"/>
          <p:cNvSpPr/>
          <p:nvPr/>
        </p:nvSpPr>
        <p:spPr>
          <a:xfrm>
            <a:off x="793790" y="2561153"/>
            <a:ext cx="30480" cy="4864894"/>
          </a:xfrm>
          <a:prstGeom prst="rect">
            <a:avLst/>
          </a:prstGeom>
          <a:solidFill>
            <a:srgbClr val="E7BF6A"/>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0538" y="385405"/>
            <a:ext cx="7117794" cy="437912"/>
          </a:xfrm>
          <a:prstGeom prst="rect">
            <a:avLst/>
          </a:prstGeom>
          <a:noFill/>
          <a:ln/>
        </p:spPr>
        <p:txBody>
          <a:bodyPr wrap="none" lIns="0" tIns="0" rIns="0" bIns="0" rtlCol="0" anchor="t"/>
          <a:lstStyle/>
          <a:p>
            <a:pPr marL="0" indent="0" algn="l">
              <a:lnSpc>
                <a:spcPts val="3400"/>
              </a:lnSpc>
              <a:buNone/>
            </a:pPr>
            <a:r>
              <a:rPr lang="en-US" sz="2750" dirty="0">
                <a:solidFill>
                  <a:srgbClr val="2C2926"/>
                </a:solidFill>
                <a:latin typeface="Bricolage Grotesque Semi Bold" pitchFamily="34" charset="0"/>
                <a:ea typeface="Bricolage Grotesque Semi Bold" pitchFamily="34" charset="-122"/>
                <a:cs typeface="Bricolage Grotesque Semi Bold" pitchFamily="34" charset="-120"/>
              </a:rPr>
              <a:t>Government Spending &amp; Industry Support</a:t>
            </a:r>
            <a:endParaRPr lang="en-US" sz="2750" dirty="0"/>
          </a:p>
        </p:txBody>
      </p:sp>
      <p:pic>
        <p:nvPicPr>
          <p:cNvPr id="3" name="Image 0" descr="preencoded.png"/>
          <p:cNvPicPr>
            <a:picLocks noChangeAspect="1"/>
          </p:cNvPicPr>
          <p:nvPr/>
        </p:nvPicPr>
        <p:blipFill>
          <a:blip r:embed="rId3"/>
          <a:stretch>
            <a:fillRect/>
          </a:stretch>
        </p:blipFill>
        <p:spPr>
          <a:xfrm>
            <a:off x="490538" y="1103590"/>
            <a:ext cx="13649325" cy="7223046"/>
          </a:xfrm>
          <a:prstGeom prst="rect">
            <a:avLst/>
          </a:prstGeom>
        </p:spPr>
      </p:pic>
      <p:sp>
        <p:nvSpPr>
          <p:cNvPr id="4" name="Shape 1"/>
          <p:cNvSpPr/>
          <p:nvPr/>
        </p:nvSpPr>
        <p:spPr>
          <a:xfrm>
            <a:off x="3819049" y="8326636"/>
            <a:ext cx="140137" cy="140137"/>
          </a:xfrm>
          <a:prstGeom prst="roundRect">
            <a:avLst>
              <a:gd name="adj" fmla="val 13050"/>
            </a:avLst>
          </a:prstGeom>
          <a:solidFill>
            <a:srgbClr val="42300B"/>
          </a:solidFill>
          <a:ln/>
        </p:spPr>
      </p:sp>
      <p:sp>
        <p:nvSpPr>
          <p:cNvPr id="5" name="Text 2"/>
          <p:cNvSpPr/>
          <p:nvPr/>
        </p:nvSpPr>
        <p:spPr>
          <a:xfrm>
            <a:off x="4020145" y="8326636"/>
            <a:ext cx="918567" cy="140137"/>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Disbursement</a:t>
            </a:r>
            <a:endParaRPr lang="en-US" sz="1100" dirty="0"/>
          </a:p>
        </p:txBody>
      </p:sp>
      <p:sp>
        <p:nvSpPr>
          <p:cNvPr id="6" name="Shape 3"/>
          <p:cNvSpPr/>
          <p:nvPr/>
        </p:nvSpPr>
        <p:spPr>
          <a:xfrm>
            <a:off x="6855262" y="8326636"/>
            <a:ext cx="140137" cy="140137"/>
          </a:xfrm>
          <a:prstGeom prst="roundRect">
            <a:avLst>
              <a:gd name="adj" fmla="val 13050"/>
            </a:avLst>
          </a:prstGeom>
          <a:solidFill>
            <a:srgbClr val="684C11"/>
          </a:solidFill>
          <a:ln/>
        </p:spPr>
      </p:sp>
      <p:sp>
        <p:nvSpPr>
          <p:cNvPr id="7" name="Text 4"/>
          <p:cNvSpPr/>
          <p:nvPr/>
        </p:nvSpPr>
        <p:spPr>
          <a:xfrm>
            <a:off x="7056358" y="8326636"/>
            <a:ext cx="718780" cy="140137"/>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Production</a:t>
            </a:r>
            <a:endParaRPr lang="en-US" sz="1100" dirty="0"/>
          </a:p>
        </p:txBody>
      </p:sp>
      <p:sp>
        <p:nvSpPr>
          <p:cNvPr id="8" name="Shape 5"/>
          <p:cNvSpPr/>
          <p:nvPr/>
        </p:nvSpPr>
        <p:spPr>
          <a:xfrm>
            <a:off x="9691687" y="8326636"/>
            <a:ext cx="140137" cy="140137"/>
          </a:xfrm>
          <a:prstGeom prst="roundRect">
            <a:avLst>
              <a:gd name="adj" fmla="val 13050"/>
            </a:avLst>
          </a:prstGeom>
          <a:solidFill>
            <a:srgbClr val="8E6817"/>
          </a:solidFill>
          <a:ln/>
        </p:spPr>
      </p:sp>
      <p:sp>
        <p:nvSpPr>
          <p:cNvPr id="9" name="Text 6"/>
          <p:cNvSpPr/>
          <p:nvPr/>
        </p:nvSpPr>
        <p:spPr>
          <a:xfrm>
            <a:off x="9892784" y="8326636"/>
            <a:ext cx="358021" cy="140137"/>
          </a:xfrm>
          <a:prstGeom prst="rect">
            <a:avLst/>
          </a:prstGeom>
          <a:noFill/>
          <a:ln/>
        </p:spPr>
        <p:txBody>
          <a:bodyPr wrap="none" lIns="0" tIns="0" rIns="0" bIns="0" rtlCol="0" anchor="t"/>
          <a:lstStyle/>
          <a:p>
            <a:pPr marL="0" indent="0" algn="l">
              <a:lnSpc>
                <a:spcPts val="1100"/>
              </a:lnSpc>
              <a:buNone/>
            </a:pPr>
            <a:r>
              <a:rPr lang="en-US" sz="1100" dirty="0">
                <a:solidFill>
                  <a:srgbClr val="2C2926"/>
                </a:solidFill>
                <a:latin typeface="Inter" pitchFamily="34" charset="0"/>
                <a:ea typeface="Inter" pitchFamily="34" charset="-122"/>
                <a:cs typeface="Inter" pitchFamily="34" charset="-120"/>
              </a:rPr>
              <a:t>Sales</a:t>
            </a:r>
            <a:endParaRPr lang="en-US" sz="1100" dirty="0"/>
          </a:p>
        </p:txBody>
      </p:sp>
      <p:sp>
        <p:nvSpPr>
          <p:cNvPr id="10" name="Text 7"/>
          <p:cNvSpPr/>
          <p:nvPr/>
        </p:nvSpPr>
        <p:spPr>
          <a:xfrm>
            <a:off x="490538" y="8904803"/>
            <a:ext cx="13649325" cy="448389"/>
          </a:xfrm>
          <a:prstGeom prst="rect">
            <a:avLst/>
          </a:prstGeom>
          <a:noFill/>
          <a:ln/>
        </p:spPr>
        <p:txBody>
          <a:bodyPr wrap="square" lIns="0" tIns="0" rIns="0" bIns="0" rtlCol="0" anchor="t"/>
          <a:lstStyle/>
          <a:p>
            <a:pPr marL="0" indent="0" algn="l">
              <a:lnSpc>
                <a:spcPts val="1750"/>
              </a:lnSpc>
              <a:buNone/>
            </a:pPr>
            <a:r>
              <a:rPr lang="en-US" sz="1100" b="1" dirty="0">
                <a:solidFill>
                  <a:srgbClr val="2C2926"/>
                </a:solidFill>
                <a:latin typeface="Inter" pitchFamily="34" charset="0"/>
                <a:ea typeface="Inter" pitchFamily="34" charset="-122"/>
                <a:cs typeface="Inter" pitchFamily="34" charset="-120"/>
              </a:rPr>
              <a:t>Story</a:t>
            </a:r>
            <a:r>
              <a:rPr lang="en-US" sz="1100" dirty="0">
                <a:solidFill>
                  <a:srgbClr val="2C2926"/>
                </a:solidFill>
                <a:latin typeface="Inter" pitchFamily="34" charset="0"/>
                <a:ea typeface="Inter" pitchFamily="34" charset="-122"/>
                <a:cs typeface="Inter" pitchFamily="34" charset="-120"/>
              </a:rPr>
              <a:t>: Examine if government or other significant financial disbursements show any correlation with spikes or dips in cement activity. Are there specific periods of high disbursement that align with increased production or sales?</a:t>
            </a:r>
            <a:endParaRPr lang="en-US" sz="1100" dirty="0"/>
          </a:p>
        </p:txBody>
      </p:sp>
      <p:sp>
        <p:nvSpPr>
          <p:cNvPr id="11" name="Text 8"/>
          <p:cNvSpPr/>
          <p:nvPr/>
        </p:nvSpPr>
        <p:spPr>
          <a:xfrm>
            <a:off x="490538" y="9510832"/>
            <a:ext cx="13649325" cy="224195"/>
          </a:xfrm>
          <a:prstGeom prst="rect">
            <a:avLst/>
          </a:prstGeom>
          <a:noFill/>
          <a:ln/>
        </p:spPr>
        <p:txBody>
          <a:bodyPr wrap="none" lIns="0" tIns="0" rIns="0" bIns="0" rtlCol="0" anchor="t"/>
          <a:lstStyle/>
          <a:p>
            <a:pPr marL="0" indent="0" algn="l">
              <a:lnSpc>
                <a:spcPts val="1750"/>
              </a:lnSpc>
              <a:buNone/>
            </a:pPr>
            <a:r>
              <a:rPr lang="en-US" sz="1100" b="1" dirty="0">
                <a:solidFill>
                  <a:srgbClr val="2C2926"/>
                </a:solidFill>
                <a:latin typeface="Inter" pitchFamily="34" charset="0"/>
                <a:ea typeface="Inter" pitchFamily="34" charset="-122"/>
                <a:cs typeface="Inter" pitchFamily="34" charset="-120"/>
              </a:rPr>
              <a:t>Insight</a:t>
            </a:r>
            <a:r>
              <a:rPr lang="en-US" sz="1100" dirty="0">
                <a:solidFill>
                  <a:srgbClr val="2C2926"/>
                </a:solidFill>
                <a:latin typeface="Inter" pitchFamily="34" charset="0"/>
                <a:ea typeface="Inter" pitchFamily="34" charset="-122"/>
                <a:cs typeface="Inter" pitchFamily="34" charset="-120"/>
              </a:rPr>
              <a:t>: Large-scale financial injections can stimulate economic activity, including construction, and this visual helps identify such impacts.</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778</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Inter</vt:lpstr>
      <vt:lpstr>Bricolage Grotesque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Rachit</dc:creator>
  <cp:lastModifiedBy>Rachit</cp:lastModifiedBy>
  <cp:revision>2</cp:revision>
  <dcterms:created xsi:type="dcterms:W3CDTF">2025-08-06T16:56:01Z</dcterms:created>
  <dcterms:modified xsi:type="dcterms:W3CDTF">2025-08-06T17:05:37Z</dcterms:modified>
</cp:coreProperties>
</file>